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6" r:id="rId2"/>
    <p:sldId id="390" r:id="rId3"/>
    <p:sldId id="391" r:id="rId4"/>
    <p:sldId id="393" r:id="rId5"/>
    <p:sldId id="392" r:id="rId6"/>
    <p:sldId id="394"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A8B8B-8243-43FD-89AA-126D38E60A6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F2986CF-5D8D-49B6-B2CC-B89D9D4DACC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A6A6067-85EE-4872-AB77-B1AEE679AF25}"/>
              </a:ext>
            </a:extLst>
          </p:cNvPr>
          <p:cNvSpPr>
            <a:spLocks noGrp="1"/>
          </p:cNvSpPr>
          <p:nvPr>
            <p:ph type="dt" sz="half" idx="10"/>
          </p:nvPr>
        </p:nvSpPr>
        <p:spPr/>
        <p:txBody>
          <a:bodyPr/>
          <a:lstStyle/>
          <a:p>
            <a:fld id="{A66333D6-1021-484F-80FA-E63B4F011F45}" type="datetimeFigureOut">
              <a:rPr lang="en-GB" smtClean="0"/>
              <a:t>14/05/2020</a:t>
            </a:fld>
            <a:endParaRPr lang="en-GB"/>
          </a:p>
        </p:txBody>
      </p:sp>
      <p:sp>
        <p:nvSpPr>
          <p:cNvPr id="5" name="Footer Placeholder 4">
            <a:extLst>
              <a:ext uri="{FF2B5EF4-FFF2-40B4-BE49-F238E27FC236}">
                <a16:creationId xmlns:a16="http://schemas.microsoft.com/office/drawing/2014/main" id="{0700584B-CD7B-472D-B428-EAD2ABF54F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E7266C9-E039-45CB-AD8F-4E149E05CDCB}"/>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1079624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23D84-7070-4CE5-AAA7-340FF677260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CDEC2D8-3008-44D1-A81D-96426BBA36C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B36623-11A7-4795-92DB-7EEFD52072D3}"/>
              </a:ext>
            </a:extLst>
          </p:cNvPr>
          <p:cNvSpPr>
            <a:spLocks noGrp="1"/>
          </p:cNvSpPr>
          <p:nvPr>
            <p:ph type="dt" sz="half" idx="10"/>
          </p:nvPr>
        </p:nvSpPr>
        <p:spPr/>
        <p:txBody>
          <a:bodyPr/>
          <a:lstStyle/>
          <a:p>
            <a:fld id="{A66333D6-1021-484F-80FA-E63B4F011F45}" type="datetimeFigureOut">
              <a:rPr lang="en-GB" smtClean="0"/>
              <a:t>14/05/2020</a:t>
            </a:fld>
            <a:endParaRPr lang="en-GB"/>
          </a:p>
        </p:txBody>
      </p:sp>
      <p:sp>
        <p:nvSpPr>
          <p:cNvPr id="5" name="Footer Placeholder 4">
            <a:extLst>
              <a:ext uri="{FF2B5EF4-FFF2-40B4-BE49-F238E27FC236}">
                <a16:creationId xmlns:a16="http://schemas.microsoft.com/office/drawing/2014/main" id="{66B0C892-79A1-4BE5-BF4B-D604C7A0865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858B445-590B-4C70-85F0-B6642AFD2B67}"/>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1292582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F79D7F1-3944-4106-8071-B21D5A64753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21EED6B-86DE-4B4B-9E1F-5413CCC9C51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378178-2995-41EE-BB01-1FA5E38A616B}"/>
              </a:ext>
            </a:extLst>
          </p:cNvPr>
          <p:cNvSpPr>
            <a:spLocks noGrp="1"/>
          </p:cNvSpPr>
          <p:nvPr>
            <p:ph type="dt" sz="half" idx="10"/>
          </p:nvPr>
        </p:nvSpPr>
        <p:spPr/>
        <p:txBody>
          <a:bodyPr/>
          <a:lstStyle/>
          <a:p>
            <a:fld id="{A66333D6-1021-484F-80FA-E63B4F011F45}" type="datetimeFigureOut">
              <a:rPr lang="en-GB" smtClean="0"/>
              <a:t>14/05/2020</a:t>
            </a:fld>
            <a:endParaRPr lang="en-GB"/>
          </a:p>
        </p:txBody>
      </p:sp>
      <p:sp>
        <p:nvSpPr>
          <p:cNvPr id="5" name="Footer Placeholder 4">
            <a:extLst>
              <a:ext uri="{FF2B5EF4-FFF2-40B4-BE49-F238E27FC236}">
                <a16:creationId xmlns:a16="http://schemas.microsoft.com/office/drawing/2014/main" id="{E5197F46-27F6-459F-B34F-88DEC675008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9D78AF-0B6C-467A-9D2F-A4B4C83E58EE}"/>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20301012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C76A540-1B10-E147-9022-4B3C029D0AFA}"/>
              </a:ext>
            </a:extLst>
          </p:cNvPr>
          <p:cNvPicPr>
            <a:picLocks noChangeAspect="1"/>
          </p:cNvPicPr>
          <p:nvPr userDrawn="1"/>
        </p:nvPicPr>
        <p:blipFill>
          <a:blip r:embed="rId2"/>
          <a:stretch>
            <a:fillRect/>
          </a:stretch>
        </p:blipFill>
        <p:spPr>
          <a:xfrm>
            <a:off x="0" y="0"/>
            <a:ext cx="12192000" cy="1402080"/>
          </a:xfrm>
          <a:prstGeom prst="rect">
            <a:avLst/>
          </a:prstGeom>
        </p:spPr>
      </p:pic>
      <p:pic>
        <p:nvPicPr>
          <p:cNvPr id="9" name="Picture 8">
            <a:extLst>
              <a:ext uri="{FF2B5EF4-FFF2-40B4-BE49-F238E27FC236}">
                <a16:creationId xmlns:a16="http://schemas.microsoft.com/office/drawing/2014/main" id="{DEC9EAAA-ABAC-5345-AF19-D98419F18DA0}"/>
              </a:ext>
            </a:extLst>
          </p:cNvPr>
          <p:cNvPicPr>
            <a:picLocks noChangeAspect="1"/>
          </p:cNvPicPr>
          <p:nvPr userDrawn="1"/>
        </p:nvPicPr>
        <p:blipFill>
          <a:blip r:embed="rId3"/>
          <a:stretch>
            <a:fillRect/>
          </a:stretch>
        </p:blipFill>
        <p:spPr>
          <a:xfrm>
            <a:off x="0" y="6431280"/>
            <a:ext cx="12192000" cy="426720"/>
          </a:xfrm>
          <a:prstGeom prst="rect">
            <a:avLst/>
          </a:prstGeom>
        </p:spPr>
      </p:pic>
      <p:sp>
        <p:nvSpPr>
          <p:cNvPr id="4" name="Title 3">
            <a:extLst>
              <a:ext uri="{FF2B5EF4-FFF2-40B4-BE49-F238E27FC236}">
                <a16:creationId xmlns:a16="http://schemas.microsoft.com/office/drawing/2014/main" id="{63A86E92-83BC-9241-988A-F722296ADF03}"/>
              </a:ext>
            </a:extLst>
          </p:cNvPr>
          <p:cNvSpPr>
            <a:spLocks noGrp="1"/>
          </p:cNvSpPr>
          <p:nvPr>
            <p:ph type="title" hasCustomPrompt="1"/>
          </p:nvPr>
        </p:nvSpPr>
        <p:spPr>
          <a:xfrm>
            <a:off x="1077914" y="1165253"/>
            <a:ext cx="10026650" cy="468055"/>
          </a:xfrm>
          <a:prstGeom prst="rect">
            <a:avLst/>
          </a:prstGeom>
        </p:spPr>
        <p:txBody>
          <a:bodyPr lIns="0" tIns="0" rIns="0" bIns="0"/>
          <a:lstStyle>
            <a:lvl1pPr>
              <a:lnSpc>
                <a:spcPts val="3500"/>
              </a:lnSpc>
              <a:defRPr sz="2500" b="0" spc="250" baseline="0">
                <a:solidFill>
                  <a:srgbClr val="001489"/>
                </a:solidFill>
                <a:latin typeface="Lucida Sans" panose="020B0602030504020204" pitchFamily="34" charset="77"/>
              </a:defRPr>
            </a:lvl1pPr>
          </a:lstStyle>
          <a:p>
            <a:r>
              <a:rPr lang="en-US" dirty="0"/>
              <a:t>Slide title</a:t>
            </a:r>
          </a:p>
        </p:txBody>
      </p:sp>
      <p:sp>
        <p:nvSpPr>
          <p:cNvPr id="6" name="Text Placeholder 5">
            <a:extLst>
              <a:ext uri="{FF2B5EF4-FFF2-40B4-BE49-F238E27FC236}">
                <a16:creationId xmlns:a16="http://schemas.microsoft.com/office/drawing/2014/main" id="{86581BFE-1EB0-8E47-9016-F532CBCC76A1}"/>
              </a:ext>
            </a:extLst>
          </p:cNvPr>
          <p:cNvSpPr>
            <a:spLocks noGrp="1"/>
          </p:cNvSpPr>
          <p:nvPr>
            <p:ph type="body" sz="quarter" idx="10" hasCustomPrompt="1"/>
          </p:nvPr>
        </p:nvSpPr>
        <p:spPr>
          <a:xfrm>
            <a:off x="1077913" y="1788340"/>
            <a:ext cx="10026649" cy="619898"/>
          </a:xfrm>
          <a:prstGeom prst="rect">
            <a:avLst/>
          </a:prstGeom>
        </p:spPr>
        <p:txBody>
          <a:bodyPr lIns="0" tIns="0" rIns="0" bIns="0"/>
          <a:lstStyle>
            <a:lvl1pPr marL="0" indent="0">
              <a:lnSpc>
                <a:spcPts val="2500"/>
              </a:lnSpc>
              <a:spcBef>
                <a:spcPts val="750"/>
              </a:spcBef>
              <a:buNone/>
              <a:defRPr sz="2100" b="1" i="0" spc="250" baseline="0">
                <a:solidFill>
                  <a:srgbClr val="001489"/>
                </a:solidFill>
                <a:latin typeface="Calibri" panose="020F0502020204030204" pitchFamily="34" charset="0"/>
                <a:cs typeface="Calibri" panose="020F0502020204030204" pitchFamily="34" charset="0"/>
              </a:defRPr>
            </a:lvl1pPr>
          </a:lstStyle>
          <a:p>
            <a:pPr lvl="0"/>
            <a:r>
              <a:rPr lang="en-US" dirty="0"/>
              <a:t>Sub title - slide with copy</a:t>
            </a:r>
          </a:p>
        </p:txBody>
      </p:sp>
      <p:sp>
        <p:nvSpPr>
          <p:cNvPr id="12" name="Text Placeholder 2">
            <a:extLst>
              <a:ext uri="{FF2B5EF4-FFF2-40B4-BE49-F238E27FC236}">
                <a16:creationId xmlns:a16="http://schemas.microsoft.com/office/drawing/2014/main" id="{7B14B23F-0DD2-624E-BA1A-E9902769DB92}"/>
              </a:ext>
            </a:extLst>
          </p:cNvPr>
          <p:cNvSpPr>
            <a:spLocks noGrp="1"/>
          </p:cNvSpPr>
          <p:nvPr>
            <p:ph type="body" sz="quarter" idx="13" hasCustomPrompt="1"/>
          </p:nvPr>
        </p:nvSpPr>
        <p:spPr>
          <a:xfrm>
            <a:off x="1077913" y="2408238"/>
            <a:ext cx="4919662" cy="3505200"/>
          </a:xfrm>
          <a:prstGeom prst="rect">
            <a:avLst/>
          </a:prstGeom>
        </p:spPr>
        <p:txBody>
          <a:bodyPr lIns="0" tIns="0" rIns="0" bIns="0"/>
          <a:lstStyle>
            <a:lvl1pPr marL="0" indent="0">
              <a:lnSpc>
                <a:spcPts val="1500"/>
              </a:lnSpc>
              <a:spcBef>
                <a:spcPts val="0"/>
              </a:spcBef>
              <a:spcAft>
                <a:spcPts val="500"/>
              </a:spcAft>
              <a:buNone/>
              <a:defRPr lang="en-GB" sz="1200" b="0" i="0" baseline="0" smtClean="0">
                <a:solidFill>
                  <a:srgbClr val="4D4D4C"/>
                </a:solidFill>
                <a:effectLst/>
                <a:latin typeface="Calibri Light" panose="020F0302020204030204" pitchFamily="34" charset="0"/>
                <a:cs typeface="Calibri Light" panose="020F0302020204030204" pitchFamily="34" charset="0"/>
              </a:defRPr>
            </a:lvl1pPr>
          </a:lstStyle>
          <a:p>
            <a:r>
              <a:rPr lang="en-GB" dirty="0">
                <a:solidFill>
                  <a:srgbClr val="6A6A69"/>
                </a:solidFill>
                <a:effectLst/>
                <a:latin typeface="Calibri Light" panose="020F0302020204030204" pitchFamily="34" charset="0"/>
              </a:rPr>
              <a:t>Insert text here</a:t>
            </a:r>
          </a:p>
        </p:txBody>
      </p:sp>
      <p:sp>
        <p:nvSpPr>
          <p:cNvPr id="13" name="Text Placeholder 2">
            <a:extLst>
              <a:ext uri="{FF2B5EF4-FFF2-40B4-BE49-F238E27FC236}">
                <a16:creationId xmlns:a16="http://schemas.microsoft.com/office/drawing/2014/main" id="{01B12A76-581D-2644-AF60-4E9764E7D5CA}"/>
              </a:ext>
            </a:extLst>
          </p:cNvPr>
          <p:cNvSpPr>
            <a:spLocks noGrp="1"/>
          </p:cNvSpPr>
          <p:nvPr>
            <p:ph type="body" sz="quarter" idx="14" hasCustomPrompt="1"/>
          </p:nvPr>
        </p:nvSpPr>
        <p:spPr>
          <a:xfrm>
            <a:off x="6194370" y="2408238"/>
            <a:ext cx="4919662" cy="3505200"/>
          </a:xfrm>
          <a:prstGeom prst="rect">
            <a:avLst/>
          </a:prstGeom>
        </p:spPr>
        <p:txBody>
          <a:bodyPr lIns="0" tIns="0" rIns="0" bIns="0"/>
          <a:lstStyle>
            <a:lvl1pPr marL="0" indent="0">
              <a:lnSpc>
                <a:spcPts val="1500"/>
              </a:lnSpc>
              <a:spcBef>
                <a:spcPts val="0"/>
              </a:spcBef>
              <a:spcAft>
                <a:spcPts val="500"/>
              </a:spcAft>
              <a:buNone/>
              <a:defRPr lang="en-GB" sz="1200" b="0" i="0" baseline="0" smtClean="0">
                <a:solidFill>
                  <a:srgbClr val="4D4D4C"/>
                </a:solidFill>
                <a:effectLst/>
                <a:latin typeface="Calibri Light" panose="020F0302020204030204" pitchFamily="34" charset="0"/>
                <a:cs typeface="Calibri Light" panose="020F0302020204030204" pitchFamily="34" charset="0"/>
              </a:defRPr>
            </a:lvl1pPr>
          </a:lstStyle>
          <a:p>
            <a:r>
              <a:rPr lang="en-GB" dirty="0">
                <a:solidFill>
                  <a:srgbClr val="6A6A69"/>
                </a:solidFill>
                <a:effectLst/>
                <a:latin typeface="Calibri Light" panose="020F0302020204030204" pitchFamily="34" charset="0"/>
              </a:rPr>
              <a:t>Insert text here</a:t>
            </a:r>
          </a:p>
        </p:txBody>
      </p:sp>
    </p:spTree>
    <p:extLst>
      <p:ext uri="{BB962C8B-B14F-4D97-AF65-F5344CB8AC3E}">
        <p14:creationId xmlns:p14="http://schemas.microsoft.com/office/powerpoint/2010/main" val="33536794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77005F4-F9E7-D74A-A956-62BB7E3116C8}"/>
              </a:ext>
            </a:extLst>
          </p:cNvPr>
          <p:cNvPicPr>
            <a:picLocks noChangeAspect="1"/>
          </p:cNvPicPr>
          <p:nvPr userDrawn="1"/>
        </p:nvPicPr>
        <p:blipFill>
          <a:blip r:embed="rId2"/>
          <a:stretch>
            <a:fillRect/>
          </a:stretch>
        </p:blipFill>
        <p:spPr>
          <a:xfrm>
            <a:off x="0" y="3048"/>
            <a:ext cx="12192000" cy="6851904"/>
          </a:xfrm>
          <a:prstGeom prst="rect">
            <a:avLst/>
          </a:prstGeom>
        </p:spPr>
      </p:pic>
      <p:sp>
        <p:nvSpPr>
          <p:cNvPr id="2" name="Title 1">
            <a:extLst>
              <a:ext uri="{FF2B5EF4-FFF2-40B4-BE49-F238E27FC236}">
                <a16:creationId xmlns:a16="http://schemas.microsoft.com/office/drawing/2014/main" id="{84826815-DEE9-1646-AAEB-DBFF3191399A}"/>
              </a:ext>
            </a:extLst>
          </p:cNvPr>
          <p:cNvSpPr>
            <a:spLocks noGrp="1"/>
          </p:cNvSpPr>
          <p:nvPr>
            <p:ph type="title" hasCustomPrompt="1"/>
          </p:nvPr>
        </p:nvSpPr>
        <p:spPr>
          <a:xfrm>
            <a:off x="1077913" y="3148082"/>
            <a:ext cx="10026650" cy="748058"/>
          </a:xfrm>
          <a:prstGeom prst="rect">
            <a:avLst/>
          </a:prstGeom>
        </p:spPr>
        <p:txBody>
          <a:bodyPr lIns="0" tIns="0" rIns="0" bIns="0"/>
          <a:lstStyle>
            <a:lvl1pPr algn="ctr">
              <a:lnSpc>
                <a:spcPct val="100000"/>
              </a:lnSpc>
              <a:defRPr sz="4500" spc="550" baseline="0">
                <a:solidFill>
                  <a:schemeClr val="bg1"/>
                </a:solidFill>
                <a:latin typeface="Lucida Sans" panose="020B0602030504020204" pitchFamily="34" charset="77"/>
              </a:defRPr>
            </a:lvl1pPr>
          </a:lstStyle>
          <a:p>
            <a:r>
              <a:rPr lang="en-US" dirty="0"/>
              <a:t>Title goes here</a:t>
            </a:r>
          </a:p>
        </p:txBody>
      </p:sp>
      <p:sp>
        <p:nvSpPr>
          <p:cNvPr id="4" name="Text Placeholder 3">
            <a:extLst>
              <a:ext uri="{FF2B5EF4-FFF2-40B4-BE49-F238E27FC236}">
                <a16:creationId xmlns:a16="http://schemas.microsoft.com/office/drawing/2014/main" id="{46E0B894-C6B0-174F-8311-EC11F031BE51}"/>
              </a:ext>
            </a:extLst>
          </p:cNvPr>
          <p:cNvSpPr>
            <a:spLocks noGrp="1"/>
          </p:cNvSpPr>
          <p:nvPr>
            <p:ph type="body" sz="quarter" idx="10" hasCustomPrompt="1"/>
          </p:nvPr>
        </p:nvSpPr>
        <p:spPr>
          <a:xfrm>
            <a:off x="1077913" y="4002158"/>
            <a:ext cx="10026649" cy="1142930"/>
          </a:xfrm>
          <a:prstGeom prst="rect">
            <a:avLst/>
          </a:prstGeom>
        </p:spPr>
        <p:txBody>
          <a:bodyPr lIns="0" tIns="0" rIns="0" bIns="0"/>
          <a:lstStyle>
            <a:lvl1pPr marL="0" indent="0" algn="ctr">
              <a:lnSpc>
                <a:spcPct val="100000"/>
              </a:lnSpc>
              <a:spcBef>
                <a:spcPts val="750"/>
              </a:spcBef>
              <a:buNone/>
              <a:defRPr sz="2000" b="0" i="0" spc="200" baseline="0">
                <a:solidFill>
                  <a:schemeClr val="bg1"/>
                </a:solidFill>
                <a:latin typeface="Calibri Light" panose="020F0302020204030204" pitchFamily="34" charset="0"/>
                <a:cs typeface="Calibri Light" panose="020F0302020204030204" pitchFamily="34" charset="0"/>
              </a:defRPr>
            </a:lvl1pPr>
          </a:lstStyle>
          <a:p>
            <a:pPr lvl="0"/>
            <a:r>
              <a:rPr lang="en-US" dirty="0"/>
              <a:t>Sub heading goes here</a:t>
            </a:r>
          </a:p>
        </p:txBody>
      </p:sp>
    </p:spTree>
    <p:extLst>
      <p:ext uri="{BB962C8B-B14F-4D97-AF65-F5344CB8AC3E}">
        <p14:creationId xmlns:p14="http://schemas.microsoft.com/office/powerpoint/2010/main" val="19382128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02D46-578A-487D-A431-C540917E1F2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211979D-09F2-4B6B-BC5F-185FC8E0317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8225A7B-DBBD-4CAF-A621-6CE8AD8B6439}"/>
              </a:ext>
            </a:extLst>
          </p:cNvPr>
          <p:cNvSpPr>
            <a:spLocks noGrp="1"/>
          </p:cNvSpPr>
          <p:nvPr>
            <p:ph type="dt" sz="half" idx="10"/>
          </p:nvPr>
        </p:nvSpPr>
        <p:spPr/>
        <p:txBody>
          <a:bodyPr/>
          <a:lstStyle/>
          <a:p>
            <a:fld id="{A66333D6-1021-484F-80FA-E63B4F011F45}" type="datetimeFigureOut">
              <a:rPr lang="en-GB" smtClean="0"/>
              <a:t>14/05/2020</a:t>
            </a:fld>
            <a:endParaRPr lang="en-GB"/>
          </a:p>
        </p:txBody>
      </p:sp>
      <p:sp>
        <p:nvSpPr>
          <p:cNvPr id="5" name="Footer Placeholder 4">
            <a:extLst>
              <a:ext uri="{FF2B5EF4-FFF2-40B4-BE49-F238E27FC236}">
                <a16:creationId xmlns:a16="http://schemas.microsoft.com/office/drawing/2014/main" id="{9E491AE3-93F8-4176-BC7A-DAC19048D0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889CF5F-6246-48A4-953D-47FF93CE1630}"/>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2377155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4381E-C1D3-4E6A-9EF3-2FEAD543870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8F669F1-82BB-496D-93DC-188A859DB77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0BB208D-0A2B-4891-B9AC-97F0E95EDC8D}"/>
              </a:ext>
            </a:extLst>
          </p:cNvPr>
          <p:cNvSpPr>
            <a:spLocks noGrp="1"/>
          </p:cNvSpPr>
          <p:nvPr>
            <p:ph type="dt" sz="half" idx="10"/>
          </p:nvPr>
        </p:nvSpPr>
        <p:spPr/>
        <p:txBody>
          <a:bodyPr/>
          <a:lstStyle/>
          <a:p>
            <a:fld id="{A66333D6-1021-484F-80FA-E63B4F011F45}" type="datetimeFigureOut">
              <a:rPr lang="en-GB" smtClean="0"/>
              <a:t>14/05/2020</a:t>
            </a:fld>
            <a:endParaRPr lang="en-GB"/>
          </a:p>
        </p:txBody>
      </p:sp>
      <p:sp>
        <p:nvSpPr>
          <p:cNvPr id="5" name="Footer Placeholder 4">
            <a:extLst>
              <a:ext uri="{FF2B5EF4-FFF2-40B4-BE49-F238E27FC236}">
                <a16:creationId xmlns:a16="http://schemas.microsoft.com/office/drawing/2014/main" id="{9FAF2563-A812-41B1-B765-9E6DC8BE2F1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EFE670B-BA37-4BDD-80BE-998D5DB3CBF9}"/>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3918864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5DE63-4FD5-4A5D-8501-CBF3FAD8961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0D3CF0-A043-44F5-A283-64B77679849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406B963-7F6F-462E-A768-D92059FE4D4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76E0A6A-5839-480B-B1DA-3272D61B08E4}"/>
              </a:ext>
            </a:extLst>
          </p:cNvPr>
          <p:cNvSpPr>
            <a:spLocks noGrp="1"/>
          </p:cNvSpPr>
          <p:nvPr>
            <p:ph type="dt" sz="half" idx="10"/>
          </p:nvPr>
        </p:nvSpPr>
        <p:spPr/>
        <p:txBody>
          <a:bodyPr/>
          <a:lstStyle/>
          <a:p>
            <a:fld id="{A66333D6-1021-484F-80FA-E63B4F011F45}" type="datetimeFigureOut">
              <a:rPr lang="en-GB" smtClean="0"/>
              <a:t>14/05/2020</a:t>
            </a:fld>
            <a:endParaRPr lang="en-GB"/>
          </a:p>
        </p:txBody>
      </p:sp>
      <p:sp>
        <p:nvSpPr>
          <p:cNvPr id="6" name="Footer Placeholder 5">
            <a:extLst>
              <a:ext uri="{FF2B5EF4-FFF2-40B4-BE49-F238E27FC236}">
                <a16:creationId xmlns:a16="http://schemas.microsoft.com/office/drawing/2014/main" id="{AF28F5E5-44EE-4D9E-BC39-4B43BF2FE45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4E8B762-F328-4C74-8D34-52734B2C27C1}"/>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3794505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5427A-DFF1-4449-852F-01EA8A546CB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054A89B-11C2-4159-A30E-EA582ACE276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719A481-AA5B-4918-A558-60134E379BF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77CAEC2-1561-40BC-A36E-85625C947D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ACEF1D9-59B1-4234-A1AE-FB6A7B09F5B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CE2434E-F58D-4AD4-BCC5-F8014E92C933}"/>
              </a:ext>
            </a:extLst>
          </p:cNvPr>
          <p:cNvSpPr>
            <a:spLocks noGrp="1"/>
          </p:cNvSpPr>
          <p:nvPr>
            <p:ph type="dt" sz="half" idx="10"/>
          </p:nvPr>
        </p:nvSpPr>
        <p:spPr/>
        <p:txBody>
          <a:bodyPr/>
          <a:lstStyle/>
          <a:p>
            <a:fld id="{A66333D6-1021-484F-80FA-E63B4F011F45}" type="datetimeFigureOut">
              <a:rPr lang="en-GB" smtClean="0"/>
              <a:t>14/05/2020</a:t>
            </a:fld>
            <a:endParaRPr lang="en-GB"/>
          </a:p>
        </p:txBody>
      </p:sp>
      <p:sp>
        <p:nvSpPr>
          <p:cNvPr id="8" name="Footer Placeholder 7">
            <a:extLst>
              <a:ext uri="{FF2B5EF4-FFF2-40B4-BE49-F238E27FC236}">
                <a16:creationId xmlns:a16="http://schemas.microsoft.com/office/drawing/2014/main" id="{EBD13561-A2F3-49A1-8D20-D4E4953480E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97A3E96-A248-4F02-9A30-1571B1256ED6}"/>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918679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E3014-595C-499F-A727-6FB33D1DC25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AD872F2-FDFE-4842-B1D5-7B0A0BF5F0EE}"/>
              </a:ext>
            </a:extLst>
          </p:cNvPr>
          <p:cNvSpPr>
            <a:spLocks noGrp="1"/>
          </p:cNvSpPr>
          <p:nvPr>
            <p:ph type="dt" sz="half" idx="10"/>
          </p:nvPr>
        </p:nvSpPr>
        <p:spPr/>
        <p:txBody>
          <a:bodyPr/>
          <a:lstStyle/>
          <a:p>
            <a:fld id="{A66333D6-1021-484F-80FA-E63B4F011F45}" type="datetimeFigureOut">
              <a:rPr lang="en-GB" smtClean="0"/>
              <a:t>14/05/2020</a:t>
            </a:fld>
            <a:endParaRPr lang="en-GB"/>
          </a:p>
        </p:txBody>
      </p:sp>
      <p:sp>
        <p:nvSpPr>
          <p:cNvPr id="4" name="Footer Placeholder 3">
            <a:extLst>
              <a:ext uri="{FF2B5EF4-FFF2-40B4-BE49-F238E27FC236}">
                <a16:creationId xmlns:a16="http://schemas.microsoft.com/office/drawing/2014/main" id="{935F55FC-5FA6-4F1B-8EBF-9DA774C691B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442EF9D-6EDF-4969-881F-89F229DBE933}"/>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1029129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752E3C3-698A-4839-8592-161CE38D4B3E}"/>
              </a:ext>
            </a:extLst>
          </p:cNvPr>
          <p:cNvSpPr>
            <a:spLocks noGrp="1"/>
          </p:cNvSpPr>
          <p:nvPr>
            <p:ph type="dt" sz="half" idx="10"/>
          </p:nvPr>
        </p:nvSpPr>
        <p:spPr/>
        <p:txBody>
          <a:bodyPr/>
          <a:lstStyle/>
          <a:p>
            <a:fld id="{A66333D6-1021-484F-80FA-E63B4F011F45}" type="datetimeFigureOut">
              <a:rPr lang="en-GB" smtClean="0"/>
              <a:t>14/05/2020</a:t>
            </a:fld>
            <a:endParaRPr lang="en-GB"/>
          </a:p>
        </p:txBody>
      </p:sp>
      <p:sp>
        <p:nvSpPr>
          <p:cNvPr id="3" name="Footer Placeholder 2">
            <a:extLst>
              <a:ext uri="{FF2B5EF4-FFF2-40B4-BE49-F238E27FC236}">
                <a16:creationId xmlns:a16="http://schemas.microsoft.com/office/drawing/2014/main" id="{460F0584-3CFA-48FE-B5C1-DFB33113C78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E4B6733-4DFC-47C1-A8F1-EF8CB9E37AEA}"/>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2936439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CA00D-5890-42C5-9C06-25E43611E21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0356C3B-515F-4D5C-8034-FAFE453790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6954AD5-C1EC-44CA-8C7A-158C4233EE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CC166C3-50C3-4919-B553-10E20087420D}"/>
              </a:ext>
            </a:extLst>
          </p:cNvPr>
          <p:cNvSpPr>
            <a:spLocks noGrp="1"/>
          </p:cNvSpPr>
          <p:nvPr>
            <p:ph type="dt" sz="half" idx="10"/>
          </p:nvPr>
        </p:nvSpPr>
        <p:spPr/>
        <p:txBody>
          <a:bodyPr/>
          <a:lstStyle/>
          <a:p>
            <a:fld id="{A66333D6-1021-484F-80FA-E63B4F011F45}" type="datetimeFigureOut">
              <a:rPr lang="en-GB" smtClean="0"/>
              <a:t>14/05/2020</a:t>
            </a:fld>
            <a:endParaRPr lang="en-GB"/>
          </a:p>
        </p:txBody>
      </p:sp>
      <p:sp>
        <p:nvSpPr>
          <p:cNvPr id="6" name="Footer Placeholder 5">
            <a:extLst>
              <a:ext uri="{FF2B5EF4-FFF2-40B4-BE49-F238E27FC236}">
                <a16:creationId xmlns:a16="http://schemas.microsoft.com/office/drawing/2014/main" id="{A83CF1A2-D8D0-4BD5-8158-F12C9191CEF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021A3D3-8435-4AF1-B0AE-C2DD58AA41B9}"/>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3718505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67351-DB21-4DE7-941D-5D3126B71A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965F826-CDF2-4503-8691-2596752A53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6392CAC-F286-431A-B354-DE54971DE7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70FB715-85F8-41A1-897E-0F12F4FDC8CB}"/>
              </a:ext>
            </a:extLst>
          </p:cNvPr>
          <p:cNvSpPr>
            <a:spLocks noGrp="1"/>
          </p:cNvSpPr>
          <p:nvPr>
            <p:ph type="dt" sz="half" idx="10"/>
          </p:nvPr>
        </p:nvSpPr>
        <p:spPr/>
        <p:txBody>
          <a:bodyPr/>
          <a:lstStyle/>
          <a:p>
            <a:fld id="{A66333D6-1021-484F-80FA-E63B4F011F45}" type="datetimeFigureOut">
              <a:rPr lang="en-GB" smtClean="0"/>
              <a:t>14/05/2020</a:t>
            </a:fld>
            <a:endParaRPr lang="en-GB"/>
          </a:p>
        </p:txBody>
      </p:sp>
      <p:sp>
        <p:nvSpPr>
          <p:cNvPr id="6" name="Footer Placeholder 5">
            <a:extLst>
              <a:ext uri="{FF2B5EF4-FFF2-40B4-BE49-F238E27FC236}">
                <a16:creationId xmlns:a16="http://schemas.microsoft.com/office/drawing/2014/main" id="{591A33FD-E1AE-477B-A136-4A9B19E2464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90DEF04-9E5D-4278-8773-DB96E9758351}"/>
              </a:ext>
            </a:extLst>
          </p:cNvPr>
          <p:cNvSpPr>
            <a:spLocks noGrp="1"/>
          </p:cNvSpPr>
          <p:nvPr>
            <p:ph type="sldNum" sz="quarter" idx="12"/>
          </p:nvPr>
        </p:nvSpPr>
        <p:spPr/>
        <p:txBody>
          <a:bodyPr/>
          <a:lstStyle/>
          <a:p>
            <a:fld id="{26D51D85-C345-4873-8389-F4C938D0312F}" type="slidenum">
              <a:rPr lang="en-GB" smtClean="0"/>
              <a:t>‹#›</a:t>
            </a:fld>
            <a:endParaRPr lang="en-GB"/>
          </a:p>
        </p:txBody>
      </p:sp>
    </p:spTree>
    <p:extLst>
      <p:ext uri="{BB962C8B-B14F-4D97-AF65-F5344CB8AC3E}">
        <p14:creationId xmlns:p14="http://schemas.microsoft.com/office/powerpoint/2010/main" val="4227353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9524D3E-0836-42DF-9DC5-4B0BF41698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60255D9-29B2-41BE-85D1-3A237CCF4D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5DE2304-87A3-4D07-9DFF-91A64FC1BA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6333D6-1021-484F-80FA-E63B4F011F45}" type="datetimeFigureOut">
              <a:rPr lang="en-GB" smtClean="0"/>
              <a:t>14/05/2020</a:t>
            </a:fld>
            <a:endParaRPr lang="en-GB"/>
          </a:p>
        </p:txBody>
      </p:sp>
      <p:sp>
        <p:nvSpPr>
          <p:cNvPr id="5" name="Footer Placeholder 4">
            <a:extLst>
              <a:ext uri="{FF2B5EF4-FFF2-40B4-BE49-F238E27FC236}">
                <a16:creationId xmlns:a16="http://schemas.microsoft.com/office/drawing/2014/main" id="{FE126DFD-EBFE-4D06-B70A-8555D1FBEA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456F71E-412E-45EB-851A-43102709DA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D51D85-C345-4873-8389-F4C938D0312F}" type="slidenum">
              <a:rPr lang="en-GB" smtClean="0"/>
              <a:t>‹#›</a:t>
            </a:fld>
            <a:endParaRPr lang="en-GB"/>
          </a:p>
        </p:txBody>
      </p:sp>
    </p:spTree>
    <p:extLst>
      <p:ext uri="{BB962C8B-B14F-4D97-AF65-F5344CB8AC3E}">
        <p14:creationId xmlns:p14="http://schemas.microsoft.com/office/powerpoint/2010/main" val="42316717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04673" y="3320859"/>
            <a:ext cx="4524973" cy="2076333"/>
          </a:xfrm>
        </p:spPr>
        <p:txBody>
          <a:bodyPr vert="horz" lIns="91440" tIns="45720" rIns="91440" bIns="45720" rtlCol="0" anchor="t">
            <a:normAutofit/>
          </a:bodyPr>
          <a:lstStyle/>
          <a:p>
            <a:pPr algn="l">
              <a:lnSpc>
                <a:spcPct val="90000"/>
              </a:lnSpc>
            </a:pPr>
            <a:r>
              <a:rPr lang="en-US" sz="4800" dirty="0">
                <a:solidFill>
                  <a:schemeClr val="tx1"/>
                </a:solidFill>
                <a:latin typeface="+mj-lt"/>
              </a:rPr>
              <a:t>Laser One FAQ’s</a:t>
            </a:r>
          </a:p>
        </p:txBody>
      </p:sp>
      <p:sp>
        <p:nvSpPr>
          <p:cNvPr id="11" name="Freeform: Shape 10">
            <a:extLst>
              <a:ext uri="{FF2B5EF4-FFF2-40B4-BE49-F238E27FC236}">
                <a16:creationId xmlns:a16="http://schemas.microsoft.com/office/drawing/2014/main" id="{BCC55ACC-A2F6-403C-A3A4-D59B3734D4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57312" y="381000"/>
            <a:ext cx="6334689" cy="6477000"/>
          </a:xfrm>
          <a:custGeom>
            <a:avLst/>
            <a:gdLst>
              <a:gd name="connsiteX0" fmla="*/ 3561588 w 6334689"/>
              <a:gd name="connsiteY0" fmla="*/ 0 h 6477000"/>
              <a:gd name="connsiteX1" fmla="*/ 6309883 w 6334689"/>
              <a:gd name="connsiteY1" fmla="*/ 1296087 h 6477000"/>
              <a:gd name="connsiteX2" fmla="*/ 6334689 w 6334689"/>
              <a:gd name="connsiteY2" fmla="*/ 1329261 h 6477000"/>
              <a:gd name="connsiteX3" fmla="*/ 6334689 w 6334689"/>
              <a:gd name="connsiteY3" fmla="*/ 5793916 h 6477000"/>
              <a:gd name="connsiteX4" fmla="*/ 6309883 w 6334689"/>
              <a:gd name="connsiteY4" fmla="*/ 5827089 h 6477000"/>
              <a:gd name="connsiteX5" fmla="*/ 5760467 w 6334689"/>
              <a:gd name="connsiteY5" fmla="*/ 6363539 h 6477000"/>
              <a:gd name="connsiteX6" fmla="*/ 5607796 w 6334689"/>
              <a:gd name="connsiteY6" fmla="*/ 6477000 h 6477000"/>
              <a:gd name="connsiteX7" fmla="*/ 1519571 w 6334689"/>
              <a:gd name="connsiteY7" fmla="*/ 6477000 h 6477000"/>
              <a:gd name="connsiteX8" fmla="*/ 1296088 w 6334689"/>
              <a:gd name="connsiteY8" fmla="*/ 6309883 h 6477000"/>
              <a:gd name="connsiteX9" fmla="*/ 0 w 6334689"/>
              <a:gd name="connsiteY9" fmla="*/ 3561588 h 6477000"/>
              <a:gd name="connsiteX10" fmla="*/ 3561588 w 6334689"/>
              <a:gd name="connsiteY10" fmla="*/ 0 h 6477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34689" h="6477000">
                <a:moveTo>
                  <a:pt x="3561588" y="0"/>
                </a:moveTo>
                <a:cubicBezTo>
                  <a:pt x="4668032" y="0"/>
                  <a:pt x="5656635" y="504534"/>
                  <a:pt x="6309883" y="1296087"/>
                </a:cubicBezTo>
                <a:lnTo>
                  <a:pt x="6334689" y="1329261"/>
                </a:lnTo>
                <a:lnTo>
                  <a:pt x="6334689" y="5793916"/>
                </a:lnTo>
                <a:lnTo>
                  <a:pt x="6309883" y="5827089"/>
                </a:lnTo>
                <a:cubicBezTo>
                  <a:pt x="6146571" y="6024977"/>
                  <a:pt x="5962299" y="6204927"/>
                  <a:pt x="5760467" y="6363539"/>
                </a:cubicBezTo>
                <a:lnTo>
                  <a:pt x="5607796" y="6477000"/>
                </a:lnTo>
                <a:lnTo>
                  <a:pt x="1519571" y="6477000"/>
                </a:lnTo>
                <a:lnTo>
                  <a:pt x="1296088" y="6309883"/>
                </a:lnTo>
                <a:cubicBezTo>
                  <a:pt x="504535" y="5656635"/>
                  <a:pt x="0" y="4668032"/>
                  <a:pt x="0" y="3561588"/>
                </a:cubicBezTo>
                <a:cubicBezTo>
                  <a:pt x="0" y="1594577"/>
                  <a:pt x="1594577" y="0"/>
                  <a:pt x="3561588"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Huberg Laser ONE">
            <a:extLst>
              <a:ext uri="{FF2B5EF4-FFF2-40B4-BE49-F238E27FC236}">
                <a16:creationId xmlns:a16="http://schemas.microsoft.com/office/drawing/2014/main" id="{158D33F0-251A-4C48-BD7B-6FF55578F81B}"/>
              </a:ext>
            </a:extLst>
          </p:cNvPr>
          <p:cNvPicPr/>
          <p:nvPr/>
        </p:nvPicPr>
        <p:blipFill>
          <a:blip r:embed="rId2">
            <a:extLst>
              <a:ext uri="{28A0092B-C50C-407E-A947-70E740481C1C}">
                <a14:useLocalDpi xmlns:a14="http://schemas.microsoft.com/office/drawing/2010/main" val="0"/>
              </a:ext>
            </a:extLst>
          </a:blip>
          <a:stretch>
            <a:fillRect/>
          </a:stretch>
        </p:blipFill>
        <p:spPr>
          <a:xfrm>
            <a:off x="6560423" y="2362054"/>
            <a:ext cx="5393888" cy="2696507"/>
          </a:xfrm>
          <a:prstGeom prst="rect">
            <a:avLst/>
          </a:prstGeom>
        </p:spPr>
      </p:pic>
    </p:spTree>
    <p:extLst>
      <p:ext uri="{BB962C8B-B14F-4D97-AF65-F5344CB8AC3E}">
        <p14:creationId xmlns:p14="http://schemas.microsoft.com/office/powerpoint/2010/main" val="1880546869"/>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31216130-4838-4DE8-A216-4F39B7C90BF0}"/>
              </a:ext>
            </a:extLst>
          </p:cNvPr>
          <p:cNvSpPr>
            <a:spLocks noGrp="1"/>
          </p:cNvSpPr>
          <p:nvPr>
            <p:ph type="title"/>
          </p:nvPr>
        </p:nvSpPr>
        <p:spPr>
          <a:xfrm>
            <a:off x="1456350" y="844954"/>
            <a:ext cx="8920832" cy="468055"/>
          </a:xfrm>
        </p:spPr>
        <p:txBody>
          <a:bodyPr/>
          <a:lstStyle/>
          <a:p>
            <a:pPr algn="ctr"/>
            <a:r>
              <a:rPr lang="en-GB" dirty="0">
                <a:latin typeface="+mn-lt"/>
              </a:rPr>
              <a:t>Laser One FAQ’s</a:t>
            </a:r>
          </a:p>
        </p:txBody>
      </p:sp>
      <p:graphicFrame>
        <p:nvGraphicFramePr>
          <p:cNvPr id="2" name="Table 1">
            <a:extLst>
              <a:ext uri="{FF2B5EF4-FFF2-40B4-BE49-F238E27FC236}">
                <a16:creationId xmlns:a16="http://schemas.microsoft.com/office/drawing/2014/main" id="{7274DDE4-8AB8-43EA-B5FF-B11FD92CD1D1}"/>
              </a:ext>
            </a:extLst>
          </p:cNvPr>
          <p:cNvGraphicFramePr>
            <a:graphicFrameLocks noGrp="1"/>
          </p:cNvGraphicFramePr>
          <p:nvPr>
            <p:extLst>
              <p:ext uri="{D42A27DB-BD31-4B8C-83A1-F6EECF244321}">
                <p14:modId xmlns:p14="http://schemas.microsoft.com/office/powerpoint/2010/main" val="2556183254"/>
              </p:ext>
            </p:extLst>
          </p:nvPr>
        </p:nvGraphicFramePr>
        <p:xfrm>
          <a:off x="687897" y="1374007"/>
          <a:ext cx="10360404" cy="4546600"/>
        </p:xfrm>
        <a:graphic>
          <a:graphicData uri="http://schemas.openxmlformats.org/drawingml/2006/table">
            <a:tbl>
              <a:tblPr firstRow="1" bandRow="1">
                <a:tableStyleId>{5C22544A-7EE6-4342-B048-85BDC9FD1C3A}</a:tableStyleId>
              </a:tblPr>
              <a:tblGrid>
                <a:gridCol w="5180202">
                  <a:extLst>
                    <a:ext uri="{9D8B030D-6E8A-4147-A177-3AD203B41FA5}">
                      <a16:colId xmlns:a16="http://schemas.microsoft.com/office/drawing/2014/main" val="2807507869"/>
                    </a:ext>
                  </a:extLst>
                </a:gridCol>
                <a:gridCol w="5180202">
                  <a:extLst>
                    <a:ext uri="{9D8B030D-6E8A-4147-A177-3AD203B41FA5}">
                      <a16:colId xmlns:a16="http://schemas.microsoft.com/office/drawing/2014/main" val="140721008"/>
                    </a:ext>
                  </a:extLst>
                </a:gridCol>
              </a:tblGrid>
              <a:tr h="370840">
                <a:tc>
                  <a:txBody>
                    <a:bodyPr/>
                    <a:lstStyle/>
                    <a:p>
                      <a:r>
                        <a:rPr lang="en-US" dirty="0"/>
                        <a:t>Question</a:t>
                      </a:r>
                      <a:endParaRPr lang="en-GB" dirty="0"/>
                    </a:p>
                  </a:txBody>
                  <a:tcPr/>
                </a:tc>
                <a:tc>
                  <a:txBody>
                    <a:bodyPr/>
                    <a:lstStyle/>
                    <a:p>
                      <a:r>
                        <a:rPr lang="en-US" dirty="0"/>
                        <a:t>Answer</a:t>
                      </a:r>
                      <a:endParaRPr lang="en-GB" dirty="0"/>
                    </a:p>
                  </a:txBody>
                  <a:tcPr/>
                </a:tc>
                <a:extLst>
                  <a:ext uri="{0D108BD9-81ED-4DB2-BD59-A6C34878D82A}">
                    <a16:rowId xmlns:a16="http://schemas.microsoft.com/office/drawing/2014/main" val="73264350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What technology is used in the Laser One</a:t>
                      </a:r>
                    </a:p>
                  </a:txBody>
                  <a:tcPr/>
                </a:tc>
                <a:tc>
                  <a:txBody>
                    <a:bodyPr/>
                    <a:lstStyle/>
                    <a:p>
                      <a:r>
                        <a:rPr lang="en-GB" sz="1600" kern="1200" dirty="0">
                          <a:solidFill>
                            <a:schemeClr val="dk1"/>
                          </a:solidFill>
                          <a:effectLst/>
                          <a:latin typeface="+mn-lt"/>
                          <a:ea typeface="+mn-ea"/>
                          <a:cs typeface="+mn-cs"/>
                        </a:rPr>
                        <a:t>The Huberg Laser One employs </a:t>
                      </a:r>
                      <a:r>
                        <a:rPr lang="en-GB" sz="1600" kern="1200" dirty="0" err="1">
                          <a:solidFill>
                            <a:schemeClr val="dk1"/>
                          </a:solidFill>
                          <a:effectLst/>
                          <a:latin typeface="+mn-lt"/>
                          <a:ea typeface="+mn-ea"/>
                          <a:cs typeface="+mn-cs"/>
                        </a:rPr>
                        <a:t>tunable</a:t>
                      </a:r>
                      <a:r>
                        <a:rPr lang="en-GB" sz="1600" kern="1200" dirty="0">
                          <a:solidFill>
                            <a:schemeClr val="dk1"/>
                          </a:solidFill>
                          <a:effectLst/>
                          <a:latin typeface="+mn-lt"/>
                          <a:ea typeface="+mn-ea"/>
                          <a:cs typeface="+mn-cs"/>
                        </a:rPr>
                        <a:t> diode laser absorption spectroscopy, which is basically laser technology with an applied electronic signal. The combined signal is tuned to the specific spectrum of absorption for methane and amplified for greater sensitivity.</a:t>
                      </a:r>
                      <a:endParaRPr lang="en-GB" sz="1600" dirty="0"/>
                    </a:p>
                  </a:txBody>
                  <a:tcPr/>
                </a:tc>
                <a:extLst>
                  <a:ext uri="{0D108BD9-81ED-4DB2-BD59-A6C34878D82A}">
                    <a16:rowId xmlns:a16="http://schemas.microsoft.com/office/drawing/2014/main" val="155766217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Can the Laser One read multiple gasses?</a:t>
                      </a:r>
                    </a:p>
                  </a:txBody>
                  <a:tcPr/>
                </a:tc>
                <a:tc>
                  <a:txBody>
                    <a:bodyPr/>
                    <a:lstStyle/>
                    <a:p>
                      <a:r>
                        <a:rPr lang="en-GB" sz="1600" kern="1200" dirty="0">
                          <a:solidFill>
                            <a:schemeClr val="dk1"/>
                          </a:solidFill>
                          <a:effectLst/>
                          <a:latin typeface="+mn-lt"/>
                          <a:ea typeface="+mn-ea"/>
                          <a:cs typeface="+mn-cs"/>
                        </a:rPr>
                        <a:t>No, the Laser One is specifically tuned to detect and identify CH</a:t>
                      </a:r>
                      <a:r>
                        <a:rPr lang="en-GB" sz="1600" kern="1200" baseline="-25000" dirty="0">
                          <a:solidFill>
                            <a:schemeClr val="dk1"/>
                          </a:solidFill>
                          <a:effectLst/>
                          <a:latin typeface="+mn-lt"/>
                          <a:ea typeface="+mn-ea"/>
                          <a:cs typeface="+mn-cs"/>
                        </a:rPr>
                        <a:t>4</a:t>
                      </a:r>
                      <a:r>
                        <a:rPr lang="en-GB" sz="1600" kern="1200" dirty="0">
                          <a:solidFill>
                            <a:schemeClr val="dk1"/>
                          </a:solidFill>
                          <a:effectLst/>
                          <a:latin typeface="+mn-lt"/>
                          <a:ea typeface="+mn-ea"/>
                          <a:cs typeface="+mn-cs"/>
                        </a:rPr>
                        <a:t> (methane) gasses. The benefit of the technology engineered within this instrument ensures that it will never give a false reading due to the effects of cross-gassing.</a:t>
                      </a:r>
                      <a:endParaRPr lang="en-GB" sz="1600" dirty="0"/>
                    </a:p>
                  </a:txBody>
                  <a:tcPr/>
                </a:tc>
                <a:extLst>
                  <a:ext uri="{0D108BD9-81ED-4DB2-BD59-A6C34878D82A}">
                    <a16:rowId xmlns:a16="http://schemas.microsoft.com/office/drawing/2014/main" val="115269096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What is the measurement range for the Laser One?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The Laser One provides a wide range of measurements.  It measures from 0.5ppm to 100% of volume, (or 1,000,000ppm). The readout will switch automatically from parts per million to percentage of volume above 10,000ppm. This switch is immediate. Some other technologies require a delay of several seconds to make this switch.</a:t>
                      </a:r>
                    </a:p>
                  </a:txBody>
                  <a:tcPr/>
                </a:tc>
                <a:extLst>
                  <a:ext uri="{0D108BD9-81ED-4DB2-BD59-A6C34878D82A}">
                    <a16:rowId xmlns:a16="http://schemas.microsoft.com/office/drawing/2014/main" val="1288247228"/>
                  </a:ext>
                </a:extLst>
              </a:tr>
            </a:tbl>
          </a:graphicData>
        </a:graphic>
      </p:graphicFrame>
    </p:spTree>
    <p:extLst>
      <p:ext uri="{BB962C8B-B14F-4D97-AF65-F5344CB8AC3E}">
        <p14:creationId xmlns:p14="http://schemas.microsoft.com/office/powerpoint/2010/main" val="2452871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31216130-4838-4DE8-A216-4F39B7C90BF0}"/>
              </a:ext>
            </a:extLst>
          </p:cNvPr>
          <p:cNvSpPr>
            <a:spLocks noGrp="1"/>
          </p:cNvSpPr>
          <p:nvPr>
            <p:ph type="title"/>
          </p:nvPr>
        </p:nvSpPr>
        <p:spPr>
          <a:xfrm>
            <a:off x="1456350" y="844954"/>
            <a:ext cx="8920832" cy="468055"/>
          </a:xfrm>
        </p:spPr>
        <p:txBody>
          <a:bodyPr/>
          <a:lstStyle/>
          <a:p>
            <a:pPr algn="ctr"/>
            <a:r>
              <a:rPr lang="en-GB" dirty="0">
                <a:latin typeface="+mn-lt"/>
              </a:rPr>
              <a:t>G110 FAQ’s</a:t>
            </a:r>
          </a:p>
        </p:txBody>
      </p:sp>
      <p:graphicFrame>
        <p:nvGraphicFramePr>
          <p:cNvPr id="2" name="Table 1">
            <a:extLst>
              <a:ext uri="{FF2B5EF4-FFF2-40B4-BE49-F238E27FC236}">
                <a16:creationId xmlns:a16="http://schemas.microsoft.com/office/drawing/2014/main" id="{7274DDE4-8AB8-43EA-B5FF-B11FD92CD1D1}"/>
              </a:ext>
            </a:extLst>
          </p:cNvPr>
          <p:cNvGraphicFramePr>
            <a:graphicFrameLocks noGrp="1"/>
          </p:cNvGraphicFramePr>
          <p:nvPr>
            <p:extLst>
              <p:ext uri="{D42A27DB-BD31-4B8C-83A1-F6EECF244321}">
                <p14:modId xmlns:p14="http://schemas.microsoft.com/office/powerpoint/2010/main" val="1442103814"/>
              </p:ext>
            </p:extLst>
          </p:nvPr>
        </p:nvGraphicFramePr>
        <p:xfrm>
          <a:off x="998289" y="1374007"/>
          <a:ext cx="10050012" cy="4521200"/>
        </p:xfrm>
        <a:graphic>
          <a:graphicData uri="http://schemas.openxmlformats.org/drawingml/2006/table">
            <a:tbl>
              <a:tblPr firstRow="1" bandRow="1">
                <a:tableStyleId>{5C22544A-7EE6-4342-B048-85BDC9FD1C3A}</a:tableStyleId>
              </a:tblPr>
              <a:tblGrid>
                <a:gridCol w="5025006">
                  <a:extLst>
                    <a:ext uri="{9D8B030D-6E8A-4147-A177-3AD203B41FA5}">
                      <a16:colId xmlns:a16="http://schemas.microsoft.com/office/drawing/2014/main" val="2807507869"/>
                    </a:ext>
                  </a:extLst>
                </a:gridCol>
                <a:gridCol w="5025006">
                  <a:extLst>
                    <a:ext uri="{9D8B030D-6E8A-4147-A177-3AD203B41FA5}">
                      <a16:colId xmlns:a16="http://schemas.microsoft.com/office/drawing/2014/main" val="140721008"/>
                    </a:ext>
                  </a:extLst>
                </a:gridCol>
              </a:tblGrid>
              <a:tr h="370840">
                <a:tc>
                  <a:txBody>
                    <a:bodyPr/>
                    <a:lstStyle/>
                    <a:p>
                      <a:r>
                        <a:rPr lang="en-US" dirty="0"/>
                        <a:t>Question</a:t>
                      </a:r>
                      <a:endParaRPr lang="en-GB" dirty="0"/>
                    </a:p>
                  </a:txBody>
                  <a:tcPr/>
                </a:tc>
                <a:tc>
                  <a:txBody>
                    <a:bodyPr/>
                    <a:lstStyle/>
                    <a:p>
                      <a:r>
                        <a:rPr lang="en-US" dirty="0"/>
                        <a:t>Answer</a:t>
                      </a:r>
                      <a:endParaRPr lang="en-GB" dirty="0"/>
                    </a:p>
                  </a:txBody>
                  <a:tcPr/>
                </a:tc>
                <a:extLst>
                  <a:ext uri="{0D108BD9-81ED-4DB2-BD59-A6C34878D82A}">
                    <a16:rowId xmlns:a16="http://schemas.microsoft.com/office/drawing/2014/main" val="73264350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What is the sensitivity of the Laser One?</a:t>
                      </a:r>
                    </a:p>
                  </a:txBody>
                  <a:tcPr/>
                </a:tc>
                <a:tc>
                  <a:txBody>
                    <a:bodyPr/>
                    <a:lstStyle/>
                    <a:p>
                      <a:r>
                        <a:rPr lang="en-GB" sz="1600" kern="1200" dirty="0">
                          <a:solidFill>
                            <a:schemeClr val="dk1"/>
                          </a:solidFill>
                          <a:effectLst/>
                          <a:latin typeface="+mn-lt"/>
                          <a:ea typeface="+mn-ea"/>
                          <a:cs typeface="+mn-cs"/>
                        </a:rPr>
                        <a:t>The Laser One can detect sensitive leaks at levels of 3 ppm.</a:t>
                      </a:r>
                    </a:p>
                  </a:txBody>
                  <a:tcPr/>
                </a:tc>
                <a:extLst>
                  <a:ext uri="{0D108BD9-81ED-4DB2-BD59-A6C34878D82A}">
                    <a16:rowId xmlns:a16="http://schemas.microsoft.com/office/drawing/2014/main" val="155766217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How fast is the response time of the Laser One?</a:t>
                      </a:r>
                    </a:p>
                  </a:txBody>
                  <a:tcPr/>
                </a:tc>
                <a:tc>
                  <a:txBody>
                    <a:bodyPr/>
                    <a:lstStyle/>
                    <a:p>
                      <a:r>
                        <a:rPr lang="en-GB" sz="1600" kern="1200" dirty="0">
                          <a:solidFill>
                            <a:schemeClr val="dk1"/>
                          </a:solidFill>
                          <a:effectLst/>
                          <a:latin typeface="+mn-lt"/>
                          <a:ea typeface="+mn-ea"/>
                          <a:cs typeface="+mn-cs"/>
                        </a:rPr>
                        <a:t>The Laser One has a response time of 2.5 seconds from sample introduction to the final reading.  A typical sample reading taken with a standard probe would have a response time of 3 seconds.</a:t>
                      </a:r>
                    </a:p>
                  </a:txBody>
                  <a:tcPr/>
                </a:tc>
                <a:extLst>
                  <a:ext uri="{0D108BD9-81ED-4DB2-BD59-A6C34878D82A}">
                    <a16:rowId xmlns:a16="http://schemas.microsoft.com/office/drawing/2014/main" val="164834604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How does the Laser One track and record surveys?</a:t>
                      </a:r>
                    </a:p>
                  </a:txBody>
                  <a:tcPr/>
                </a:tc>
                <a:tc>
                  <a:txBody>
                    <a:bodyPr/>
                    <a:lstStyle/>
                    <a:p>
                      <a:r>
                        <a:rPr lang="en-GB" sz="1600" kern="1200" dirty="0">
                          <a:solidFill>
                            <a:schemeClr val="dk1"/>
                          </a:solidFill>
                          <a:effectLst/>
                          <a:latin typeface="+mn-lt"/>
                          <a:ea typeface="+mn-ea"/>
                          <a:cs typeface="+mn-cs"/>
                        </a:rPr>
                        <a:t>The Laser One features an integral GPS.  Readings taken during a survey mission are recorded via the instruments on board memory.  Data can then be securely transferred to the ProSoft software for detailed data logging and accountability reporting. </a:t>
                      </a:r>
                    </a:p>
                  </a:txBody>
                  <a:tcPr/>
                </a:tc>
                <a:extLst>
                  <a:ext uri="{0D108BD9-81ED-4DB2-BD59-A6C34878D82A}">
                    <a16:rowId xmlns:a16="http://schemas.microsoft.com/office/drawing/2014/main" val="276155108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How accurate is the GPS on the Laser One?</a:t>
                      </a:r>
                    </a:p>
                  </a:txBody>
                  <a:tcPr/>
                </a:tc>
                <a:tc>
                  <a:txBody>
                    <a:bodyPr/>
                    <a:lstStyle/>
                    <a:p>
                      <a:r>
                        <a:rPr lang="en-GB" sz="1600" kern="1200" dirty="0">
                          <a:solidFill>
                            <a:schemeClr val="dk1"/>
                          </a:solidFill>
                          <a:effectLst/>
                          <a:latin typeface="+mn-lt"/>
                          <a:ea typeface="+mn-ea"/>
                          <a:cs typeface="+mn-cs"/>
                        </a:rPr>
                        <a:t>The Laser One has a 2 meter GPS accuracy.</a:t>
                      </a:r>
                    </a:p>
                  </a:txBody>
                  <a:tcPr/>
                </a:tc>
                <a:extLst>
                  <a:ext uri="{0D108BD9-81ED-4DB2-BD59-A6C34878D82A}">
                    <a16:rowId xmlns:a16="http://schemas.microsoft.com/office/drawing/2014/main" val="189244269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How does the Laser One communicate with my PC or Laptop?</a:t>
                      </a:r>
                    </a:p>
                  </a:txBody>
                  <a:tcPr/>
                </a:tc>
                <a:tc>
                  <a:txBody>
                    <a:bodyPr/>
                    <a:lstStyle/>
                    <a:p>
                      <a:r>
                        <a:rPr lang="en-GB" sz="1600" kern="1200" dirty="0">
                          <a:solidFill>
                            <a:schemeClr val="dk1"/>
                          </a:solidFill>
                          <a:effectLst/>
                          <a:latin typeface="+mn-lt"/>
                          <a:ea typeface="+mn-ea"/>
                          <a:cs typeface="+mn-cs"/>
                        </a:rPr>
                        <a:t>The Laser One is equipped with Bluetooth communication technology. It can also be connected via a USB lead for secure data transfer.</a:t>
                      </a:r>
                    </a:p>
                  </a:txBody>
                  <a:tcPr/>
                </a:tc>
                <a:extLst>
                  <a:ext uri="{0D108BD9-81ED-4DB2-BD59-A6C34878D82A}">
                    <a16:rowId xmlns:a16="http://schemas.microsoft.com/office/drawing/2014/main" val="3871822529"/>
                  </a:ext>
                </a:extLst>
              </a:tr>
            </a:tbl>
          </a:graphicData>
        </a:graphic>
      </p:graphicFrame>
    </p:spTree>
    <p:extLst>
      <p:ext uri="{BB962C8B-B14F-4D97-AF65-F5344CB8AC3E}">
        <p14:creationId xmlns:p14="http://schemas.microsoft.com/office/powerpoint/2010/main" val="2533984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31216130-4838-4DE8-A216-4F39B7C90BF0}"/>
              </a:ext>
            </a:extLst>
          </p:cNvPr>
          <p:cNvSpPr>
            <a:spLocks noGrp="1"/>
          </p:cNvSpPr>
          <p:nvPr>
            <p:ph type="title"/>
          </p:nvPr>
        </p:nvSpPr>
        <p:spPr>
          <a:xfrm>
            <a:off x="1456350" y="844954"/>
            <a:ext cx="8920832" cy="468055"/>
          </a:xfrm>
        </p:spPr>
        <p:txBody>
          <a:bodyPr/>
          <a:lstStyle/>
          <a:p>
            <a:pPr algn="ctr"/>
            <a:r>
              <a:rPr lang="en-GB" dirty="0">
                <a:latin typeface="+mn-lt"/>
              </a:rPr>
              <a:t>G110 FAQ’s</a:t>
            </a:r>
          </a:p>
        </p:txBody>
      </p:sp>
      <p:graphicFrame>
        <p:nvGraphicFramePr>
          <p:cNvPr id="2" name="Table 1">
            <a:extLst>
              <a:ext uri="{FF2B5EF4-FFF2-40B4-BE49-F238E27FC236}">
                <a16:creationId xmlns:a16="http://schemas.microsoft.com/office/drawing/2014/main" id="{7274DDE4-8AB8-43EA-B5FF-B11FD92CD1D1}"/>
              </a:ext>
            </a:extLst>
          </p:cNvPr>
          <p:cNvGraphicFramePr>
            <a:graphicFrameLocks noGrp="1"/>
          </p:cNvGraphicFramePr>
          <p:nvPr>
            <p:extLst>
              <p:ext uri="{D42A27DB-BD31-4B8C-83A1-F6EECF244321}">
                <p14:modId xmlns:p14="http://schemas.microsoft.com/office/powerpoint/2010/main" val="3643959894"/>
              </p:ext>
            </p:extLst>
          </p:nvPr>
        </p:nvGraphicFramePr>
        <p:xfrm>
          <a:off x="998289" y="1374007"/>
          <a:ext cx="10050012" cy="5008880"/>
        </p:xfrm>
        <a:graphic>
          <a:graphicData uri="http://schemas.openxmlformats.org/drawingml/2006/table">
            <a:tbl>
              <a:tblPr firstRow="1" bandRow="1">
                <a:tableStyleId>{5C22544A-7EE6-4342-B048-85BDC9FD1C3A}</a:tableStyleId>
              </a:tblPr>
              <a:tblGrid>
                <a:gridCol w="5025006">
                  <a:extLst>
                    <a:ext uri="{9D8B030D-6E8A-4147-A177-3AD203B41FA5}">
                      <a16:colId xmlns:a16="http://schemas.microsoft.com/office/drawing/2014/main" val="2807507869"/>
                    </a:ext>
                  </a:extLst>
                </a:gridCol>
                <a:gridCol w="5025006">
                  <a:extLst>
                    <a:ext uri="{9D8B030D-6E8A-4147-A177-3AD203B41FA5}">
                      <a16:colId xmlns:a16="http://schemas.microsoft.com/office/drawing/2014/main" val="140721008"/>
                    </a:ext>
                  </a:extLst>
                </a:gridCol>
              </a:tblGrid>
              <a:tr h="370840">
                <a:tc>
                  <a:txBody>
                    <a:bodyPr/>
                    <a:lstStyle/>
                    <a:p>
                      <a:r>
                        <a:rPr lang="en-US" dirty="0"/>
                        <a:t>Question</a:t>
                      </a:r>
                      <a:endParaRPr lang="en-GB" dirty="0"/>
                    </a:p>
                  </a:txBody>
                  <a:tcPr/>
                </a:tc>
                <a:tc>
                  <a:txBody>
                    <a:bodyPr/>
                    <a:lstStyle/>
                    <a:p>
                      <a:r>
                        <a:rPr lang="en-US" dirty="0"/>
                        <a:t>Answer</a:t>
                      </a:r>
                      <a:endParaRPr lang="en-GB" dirty="0"/>
                    </a:p>
                  </a:txBody>
                  <a:tcPr/>
                </a:tc>
                <a:extLst>
                  <a:ext uri="{0D108BD9-81ED-4DB2-BD59-A6C34878D82A}">
                    <a16:rowId xmlns:a16="http://schemas.microsoft.com/office/drawing/2014/main" val="73264350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Could other Bluetooth enabled devices in the area affect the Laser One?</a:t>
                      </a:r>
                    </a:p>
                  </a:txBody>
                  <a:tcPr/>
                </a:tc>
                <a:tc>
                  <a:txBody>
                    <a:bodyPr/>
                    <a:lstStyle/>
                    <a:p>
                      <a:r>
                        <a:rPr lang="en-GB" sz="1600" kern="1200" dirty="0">
                          <a:solidFill>
                            <a:schemeClr val="dk1"/>
                          </a:solidFill>
                          <a:effectLst/>
                          <a:latin typeface="+mn-lt"/>
                          <a:ea typeface="+mn-ea"/>
                          <a:cs typeface="+mn-cs"/>
                        </a:rPr>
                        <a:t>No. All Bluetooth protocol requires pairing between devices. Therefore, other devices in the area will have no effect.  This is the same reason that a passenger’s cell phone has no effect on the driver’s connection to the car radio.</a:t>
                      </a:r>
                    </a:p>
                  </a:txBody>
                  <a:tcPr/>
                </a:tc>
                <a:extLst>
                  <a:ext uri="{0D108BD9-81ED-4DB2-BD59-A6C34878D82A}">
                    <a16:rowId xmlns:a16="http://schemas.microsoft.com/office/drawing/2014/main" val="155766217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Is the Laser One intrinsically safe?</a:t>
                      </a:r>
                    </a:p>
                  </a:txBody>
                  <a:tcPr/>
                </a:tc>
                <a:tc>
                  <a:txBody>
                    <a:bodyPr/>
                    <a:lstStyle/>
                    <a:p>
                      <a:r>
                        <a:rPr lang="en-GB" sz="1600" kern="1200" dirty="0">
                          <a:solidFill>
                            <a:schemeClr val="dk1"/>
                          </a:solidFill>
                          <a:effectLst/>
                          <a:latin typeface="+mn-lt"/>
                          <a:ea typeface="+mn-ea"/>
                          <a:cs typeface="+mn-cs"/>
                        </a:rPr>
                        <a:t>Yes, the Laser One is ATEX certified for Zone 1.</a:t>
                      </a:r>
                    </a:p>
                  </a:txBody>
                  <a:tcPr/>
                </a:tc>
                <a:extLst>
                  <a:ext uri="{0D108BD9-81ED-4DB2-BD59-A6C34878D82A}">
                    <a16:rowId xmlns:a16="http://schemas.microsoft.com/office/drawing/2014/main" val="202206286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How much does the Laser One weigh?</a:t>
                      </a:r>
                    </a:p>
                  </a:txBody>
                  <a:tcPr/>
                </a:tc>
                <a:tc>
                  <a:txBody>
                    <a:bodyPr/>
                    <a:lstStyle/>
                    <a:p>
                      <a:r>
                        <a:rPr lang="en-GB" sz="1600" kern="1200" dirty="0">
                          <a:solidFill>
                            <a:schemeClr val="dk1"/>
                          </a:solidFill>
                          <a:effectLst/>
                          <a:latin typeface="+mn-lt"/>
                          <a:ea typeface="+mn-ea"/>
                          <a:cs typeface="+mn-cs"/>
                        </a:rPr>
                        <a:t>The Laser One weighs 2.3 kg/5.07 pounds. It’s significantly lighter in weight compared to the average FID instrument.</a:t>
                      </a:r>
                    </a:p>
                  </a:txBody>
                  <a:tcPr/>
                </a:tc>
                <a:extLst>
                  <a:ext uri="{0D108BD9-81ED-4DB2-BD59-A6C34878D82A}">
                    <a16:rowId xmlns:a16="http://schemas.microsoft.com/office/drawing/2014/main" val="126310613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Is the Laser One complicated to use?</a:t>
                      </a:r>
                    </a:p>
                  </a:txBody>
                  <a:tcPr/>
                </a:tc>
                <a:tc>
                  <a:txBody>
                    <a:bodyPr/>
                    <a:lstStyle/>
                    <a:p>
                      <a:r>
                        <a:rPr lang="en-GB" sz="1600" kern="1200" dirty="0">
                          <a:solidFill>
                            <a:schemeClr val="dk1"/>
                          </a:solidFill>
                          <a:effectLst/>
                          <a:latin typeface="+mn-lt"/>
                          <a:ea typeface="+mn-ea"/>
                          <a:cs typeface="+mn-cs"/>
                        </a:rPr>
                        <a:t>Absolutely not! The single selector jog dial and auto-save feature makes using this instrument a breeze.</a:t>
                      </a:r>
                    </a:p>
                  </a:txBody>
                  <a:tcPr/>
                </a:tc>
                <a:extLst>
                  <a:ext uri="{0D108BD9-81ED-4DB2-BD59-A6C34878D82A}">
                    <a16:rowId xmlns:a16="http://schemas.microsoft.com/office/drawing/2014/main" val="253766034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What is the Auto-Save feature in the Laser One?</a:t>
                      </a:r>
                    </a:p>
                  </a:txBody>
                  <a:tcPr/>
                </a:tc>
                <a:tc>
                  <a:txBody>
                    <a:bodyPr/>
                    <a:lstStyle/>
                    <a:p>
                      <a:r>
                        <a:rPr lang="en-GB" sz="1600" kern="1200" dirty="0">
                          <a:solidFill>
                            <a:schemeClr val="dk1"/>
                          </a:solidFill>
                          <a:effectLst/>
                          <a:latin typeface="+mn-lt"/>
                          <a:ea typeface="+mn-ea"/>
                          <a:cs typeface="+mn-cs"/>
                        </a:rPr>
                        <a:t>Auto-Save means that when the pump is running, the Laser One is automatically taking a reading every second. You also have the ability to customize the Auto-Save option and choose 1 second to 10 second intervals. The Auto-Save feature allows you to simply walk your scan path without having to worry about manually saving a reading at specific intervals.</a:t>
                      </a:r>
                    </a:p>
                  </a:txBody>
                  <a:tcPr/>
                </a:tc>
                <a:extLst>
                  <a:ext uri="{0D108BD9-81ED-4DB2-BD59-A6C34878D82A}">
                    <a16:rowId xmlns:a16="http://schemas.microsoft.com/office/drawing/2014/main" val="2762345305"/>
                  </a:ext>
                </a:extLst>
              </a:tr>
            </a:tbl>
          </a:graphicData>
        </a:graphic>
      </p:graphicFrame>
    </p:spTree>
    <p:extLst>
      <p:ext uri="{BB962C8B-B14F-4D97-AF65-F5344CB8AC3E}">
        <p14:creationId xmlns:p14="http://schemas.microsoft.com/office/powerpoint/2010/main" val="1090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31216130-4838-4DE8-A216-4F39B7C90BF0}"/>
              </a:ext>
            </a:extLst>
          </p:cNvPr>
          <p:cNvSpPr>
            <a:spLocks noGrp="1"/>
          </p:cNvSpPr>
          <p:nvPr>
            <p:ph type="title"/>
          </p:nvPr>
        </p:nvSpPr>
        <p:spPr>
          <a:xfrm>
            <a:off x="1456350" y="844954"/>
            <a:ext cx="8920832" cy="468055"/>
          </a:xfrm>
        </p:spPr>
        <p:txBody>
          <a:bodyPr/>
          <a:lstStyle/>
          <a:p>
            <a:pPr algn="ctr"/>
            <a:r>
              <a:rPr lang="en-GB" dirty="0">
                <a:latin typeface="+mn-lt"/>
              </a:rPr>
              <a:t>G110 FAQ’s</a:t>
            </a:r>
          </a:p>
        </p:txBody>
      </p:sp>
      <p:graphicFrame>
        <p:nvGraphicFramePr>
          <p:cNvPr id="2" name="Table 1">
            <a:extLst>
              <a:ext uri="{FF2B5EF4-FFF2-40B4-BE49-F238E27FC236}">
                <a16:creationId xmlns:a16="http://schemas.microsoft.com/office/drawing/2014/main" id="{7274DDE4-8AB8-43EA-B5FF-B11FD92CD1D1}"/>
              </a:ext>
            </a:extLst>
          </p:cNvPr>
          <p:cNvGraphicFramePr>
            <a:graphicFrameLocks noGrp="1"/>
          </p:cNvGraphicFramePr>
          <p:nvPr>
            <p:extLst>
              <p:ext uri="{D42A27DB-BD31-4B8C-83A1-F6EECF244321}">
                <p14:modId xmlns:p14="http://schemas.microsoft.com/office/powerpoint/2010/main" val="3465854175"/>
              </p:ext>
            </p:extLst>
          </p:nvPr>
        </p:nvGraphicFramePr>
        <p:xfrm>
          <a:off x="998289" y="1374007"/>
          <a:ext cx="10050012" cy="4933161"/>
        </p:xfrm>
        <a:graphic>
          <a:graphicData uri="http://schemas.openxmlformats.org/drawingml/2006/table">
            <a:tbl>
              <a:tblPr firstRow="1" bandRow="1">
                <a:tableStyleId>{5C22544A-7EE6-4342-B048-85BDC9FD1C3A}</a:tableStyleId>
              </a:tblPr>
              <a:tblGrid>
                <a:gridCol w="5021511">
                  <a:extLst>
                    <a:ext uri="{9D8B030D-6E8A-4147-A177-3AD203B41FA5}">
                      <a16:colId xmlns:a16="http://schemas.microsoft.com/office/drawing/2014/main" val="2807507869"/>
                    </a:ext>
                  </a:extLst>
                </a:gridCol>
                <a:gridCol w="5028501">
                  <a:extLst>
                    <a:ext uri="{9D8B030D-6E8A-4147-A177-3AD203B41FA5}">
                      <a16:colId xmlns:a16="http://schemas.microsoft.com/office/drawing/2014/main" val="140721008"/>
                    </a:ext>
                  </a:extLst>
                </a:gridCol>
              </a:tblGrid>
              <a:tr h="665961">
                <a:tc>
                  <a:txBody>
                    <a:bodyPr/>
                    <a:lstStyle/>
                    <a:p>
                      <a:r>
                        <a:rPr lang="en-US" dirty="0"/>
                        <a:t>Question</a:t>
                      </a:r>
                      <a:endParaRPr lang="en-GB" dirty="0"/>
                    </a:p>
                  </a:txBody>
                  <a:tcPr/>
                </a:tc>
                <a:tc>
                  <a:txBody>
                    <a:bodyPr/>
                    <a:lstStyle/>
                    <a:p>
                      <a:r>
                        <a:rPr lang="en-US" dirty="0"/>
                        <a:t>Answer</a:t>
                      </a:r>
                      <a:endParaRPr lang="en-GB" dirty="0"/>
                    </a:p>
                  </a:txBody>
                  <a:tcPr/>
                </a:tc>
                <a:extLst>
                  <a:ext uri="{0D108BD9-81ED-4DB2-BD59-A6C34878D82A}">
                    <a16:rowId xmlns:a16="http://schemas.microsoft.com/office/drawing/2014/main" val="732643505"/>
                  </a:ext>
                </a:extLst>
              </a:tr>
              <a:tr h="1039993">
                <a:tc>
                  <a:txBody>
                    <a:bodyPr/>
                    <a:lstStyle/>
                    <a:p>
                      <a:r>
                        <a:rPr lang="en-GB" sz="1600" kern="1200" dirty="0">
                          <a:solidFill>
                            <a:schemeClr val="dk1"/>
                          </a:solidFill>
                          <a:effectLst/>
                          <a:latin typeface="+mn-lt"/>
                          <a:ea typeface="+mn-ea"/>
                          <a:cs typeface="+mn-cs"/>
                        </a:rPr>
                        <a:t>A reading every second seems like a lot of information. Do I have to download all of it?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Yes, all of the readings will download. One of the advantages of the ProSoft software is that it allows you to customize your view of the information. If you only want to see readings with concentrations above 200ppm, you can set the report up to show that. Another advantage of Auto-Save and ProSoft is that it shows all concentrations recorded during an event. This can alert you to a potential issue before it becomes a problem.</a:t>
                      </a:r>
                    </a:p>
                  </a:txBody>
                  <a:tcPr/>
                </a:tc>
                <a:extLst>
                  <a:ext uri="{0D108BD9-81ED-4DB2-BD59-A6C34878D82A}">
                    <a16:rowId xmlns:a16="http://schemas.microsoft.com/office/drawing/2014/main" val="1557662174"/>
                  </a:ext>
                </a:extLst>
              </a:tr>
              <a:tr h="54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Can I just save manually, instead of using Auto-Save?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Yes, there is an option to disable Auto-Save and save readings manually. </a:t>
                      </a:r>
                    </a:p>
                  </a:txBody>
                  <a:tcPr/>
                </a:tc>
                <a:extLst>
                  <a:ext uri="{0D108BD9-81ED-4DB2-BD59-A6C34878D82A}">
                    <a16:rowId xmlns:a16="http://schemas.microsoft.com/office/drawing/2014/main" val="1152690969"/>
                  </a:ext>
                </a:extLst>
              </a:tr>
              <a:tr h="3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How long does the Laser One take to warm up?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The Laser One goes from “Off” to Ready to Work in 30 seconds.</a:t>
                      </a:r>
                    </a:p>
                  </a:txBody>
                  <a:tcPr/>
                </a:tc>
                <a:extLst>
                  <a:ext uri="{0D108BD9-81ED-4DB2-BD59-A6C34878D82A}">
                    <a16:rowId xmlns:a16="http://schemas.microsoft.com/office/drawing/2014/main" val="4161660981"/>
                  </a:ext>
                </a:extLst>
              </a:tr>
              <a:tr h="3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How often should the Laser One be calibrated?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Due to common governmental requirements on the accuracy of instruments surveying for gas leaks, QED recommends that the Laser One be factory calibrated and serviced annually.</a:t>
                      </a:r>
                    </a:p>
                  </a:txBody>
                  <a:tcPr/>
                </a:tc>
                <a:extLst>
                  <a:ext uri="{0D108BD9-81ED-4DB2-BD59-A6C34878D82A}">
                    <a16:rowId xmlns:a16="http://schemas.microsoft.com/office/drawing/2014/main" val="1810050694"/>
                  </a:ext>
                </a:extLst>
              </a:tr>
            </a:tbl>
          </a:graphicData>
        </a:graphic>
      </p:graphicFrame>
    </p:spTree>
    <p:extLst>
      <p:ext uri="{BB962C8B-B14F-4D97-AF65-F5344CB8AC3E}">
        <p14:creationId xmlns:p14="http://schemas.microsoft.com/office/powerpoint/2010/main" val="1663122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31216130-4838-4DE8-A216-4F39B7C90BF0}"/>
              </a:ext>
            </a:extLst>
          </p:cNvPr>
          <p:cNvSpPr>
            <a:spLocks noGrp="1"/>
          </p:cNvSpPr>
          <p:nvPr>
            <p:ph type="title"/>
          </p:nvPr>
        </p:nvSpPr>
        <p:spPr>
          <a:xfrm>
            <a:off x="1456350" y="844954"/>
            <a:ext cx="8920832" cy="468055"/>
          </a:xfrm>
        </p:spPr>
        <p:txBody>
          <a:bodyPr/>
          <a:lstStyle/>
          <a:p>
            <a:pPr algn="ctr"/>
            <a:r>
              <a:rPr lang="en-GB" dirty="0">
                <a:latin typeface="+mn-lt"/>
              </a:rPr>
              <a:t>G110 FAQ’s</a:t>
            </a:r>
          </a:p>
        </p:txBody>
      </p:sp>
      <p:graphicFrame>
        <p:nvGraphicFramePr>
          <p:cNvPr id="2" name="Table 1">
            <a:extLst>
              <a:ext uri="{FF2B5EF4-FFF2-40B4-BE49-F238E27FC236}">
                <a16:creationId xmlns:a16="http://schemas.microsoft.com/office/drawing/2014/main" id="{7274DDE4-8AB8-43EA-B5FF-B11FD92CD1D1}"/>
              </a:ext>
            </a:extLst>
          </p:cNvPr>
          <p:cNvGraphicFramePr>
            <a:graphicFrameLocks noGrp="1"/>
          </p:cNvGraphicFramePr>
          <p:nvPr>
            <p:extLst>
              <p:ext uri="{D42A27DB-BD31-4B8C-83A1-F6EECF244321}">
                <p14:modId xmlns:p14="http://schemas.microsoft.com/office/powerpoint/2010/main" val="468876124"/>
              </p:ext>
            </p:extLst>
          </p:nvPr>
        </p:nvGraphicFramePr>
        <p:xfrm>
          <a:off x="998289" y="1374007"/>
          <a:ext cx="10050012" cy="3159561"/>
        </p:xfrm>
        <a:graphic>
          <a:graphicData uri="http://schemas.openxmlformats.org/drawingml/2006/table">
            <a:tbl>
              <a:tblPr firstRow="1" bandRow="1">
                <a:tableStyleId>{5C22544A-7EE6-4342-B048-85BDC9FD1C3A}</a:tableStyleId>
              </a:tblPr>
              <a:tblGrid>
                <a:gridCol w="5021511">
                  <a:extLst>
                    <a:ext uri="{9D8B030D-6E8A-4147-A177-3AD203B41FA5}">
                      <a16:colId xmlns:a16="http://schemas.microsoft.com/office/drawing/2014/main" val="2807507869"/>
                    </a:ext>
                  </a:extLst>
                </a:gridCol>
                <a:gridCol w="5028501">
                  <a:extLst>
                    <a:ext uri="{9D8B030D-6E8A-4147-A177-3AD203B41FA5}">
                      <a16:colId xmlns:a16="http://schemas.microsoft.com/office/drawing/2014/main" val="140721008"/>
                    </a:ext>
                  </a:extLst>
                </a:gridCol>
              </a:tblGrid>
              <a:tr h="665961">
                <a:tc>
                  <a:txBody>
                    <a:bodyPr/>
                    <a:lstStyle/>
                    <a:p>
                      <a:r>
                        <a:rPr lang="en-US" dirty="0"/>
                        <a:t>Question</a:t>
                      </a:r>
                      <a:endParaRPr lang="en-GB" dirty="0"/>
                    </a:p>
                  </a:txBody>
                  <a:tcPr/>
                </a:tc>
                <a:tc>
                  <a:txBody>
                    <a:bodyPr/>
                    <a:lstStyle/>
                    <a:p>
                      <a:r>
                        <a:rPr lang="en-US" dirty="0"/>
                        <a:t>Answer</a:t>
                      </a:r>
                      <a:endParaRPr lang="en-GB" dirty="0"/>
                    </a:p>
                  </a:txBody>
                  <a:tcPr/>
                </a:tc>
                <a:extLst>
                  <a:ext uri="{0D108BD9-81ED-4DB2-BD59-A6C34878D82A}">
                    <a16:rowId xmlns:a16="http://schemas.microsoft.com/office/drawing/2014/main" val="732643505"/>
                  </a:ext>
                </a:extLst>
              </a:tr>
              <a:tr h="3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How long does the Laser One battery last?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A fully charged Laser One battery will last 10 hours</a:t>
                      </a:r>
                    </a:p>
                  </a:txBody>
                  <a:tcPr/>
                </a:tc>
                <a:extLst>
                  <a:ext uri="{0D108BD9-81ED-4DB2-BD59-A6C34878D82A}">
                    <a16:rowId xmlns:a16="http://schemas.microsoft.com/office/drawing/2014/main" val="4161660981"/>
                  </a:ext>
                </a:extLst>
              </a:tr>
              <a:tr h="3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How much data will the Laser One store?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The Laser One will store 480 hours or approximately 3 months of scanned data before it needs downloading. </a:t>
                      </a:r>
                    </a:p>
                  </a:txBody>
                  <a:tcPr/>
                </a:tc>
                <a:extLst>
                  <a:ext uri="{0D108BD9-81ED-4DB2-BD59-A6C34878D82A}">
                    <a16:rowId xmlns:a16="http://schemas.microsoft.com/office/drawing/2014/main" val="1810050694"/>
                  </a:ext>
                </a:extLst>
              </a:tr>
              <a:tr h="3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Could I accidentally delete the data , without knowing it?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effectLst/>
                          <a:latin typeface="+mn-lt"/>
                          <a:ea typeface="+mn-ea"/>
                          <a:cs typeface="+mn-cs"/>
                        </a:rPr>
                        <a:t>It would be almost impossible for someone to accidentally delete data. The Laser One’s “push-scroll-push” method is used to select “Clear Data” from the menu. </a:t>
                      </a:r>
                      <a:r>
                        <a:rPr lang="en-GB" sz="1600" kern="1200">
                          <a:solidFill>
                            <a:schemeClr val="dk1"/>
                          </a:solidFill>
                          <a:effectLst/>
                          <a:latin typeface="+mn-lt"/>
                          <a:ea typeface="+mn-ea"/>
                          <a:cs typeface="+mn-cs"/>
                        </a:rPr>
                        <a:t>Once the choice to delete data has been made, the firmware is designed to confirm your desire to delete the data by requiring an additional click.</a:t>
                      </a:r>
                      <a:endParaRPr lang="en-GB" sz="1600" kern="1200" dirty="0">
                        <a:solidFill>
                          <a:schemeClr val="dk1"/>
                        </a:solidFill>
                        <a:effectLst/>
                        <a:latin typeface="+mn-lt"/>
                        <a:ea typeface="+mn-ea"/>
                        <a:cs typeface="+mn-cs"/>
                      </a:endParaRPr>
                    </a:p>
                  </a:txBody>
                  <a:tcPr/>
                </a:tc>
                <a:extLst>
                  <a:ext uri="{0D108BD9-81ED-4DB2-BD59-A6C34878D82A}">
                    <a16:rowId xmlns:a16="http://schemas.microsoft.com/office/drawing/2014/main" val="33689470"/>
                  </a:ext>
                </a:extLst>
              </a:tr>
            </a:tbl>
          </a:graphicData>
        </a:graphic>
      </p:graphicFrame>
    </p:spTree>
    <p:extLst>
      <p:ext uri="{BB962C8B-B14F-4D97-AF65-F5344CB8AC3E}">
        <p14:creationId xmlns:p14="http://schemas.microsoft.com/office/powerpoint/2010/main" val="30175615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1703</TotalTime>
  <Words>883</Words>
  <Application>Microsoft Office PowerPoint</Application>
  <PresentationFormat>Widescreen</PresentationFormat>
  <Paragraphs>56</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Lucida Sans</vt:lpstr>
      <vt:lpstr>Office Theme</vt:lpstr>
      <vt:lpstr>Laser One FAQ’s</vt:lpstr>
      <vt:lpstr>Laser One FAQ’s</vt:lpstr>
      <vt:lpstr>G110 FAQ’s</vt:lpstr>
      <vt:lpstr>G110 FAQ’s</vt:lpstr>
      <vt:lpstr>G110 FAQ’s</vt:lpstr>
      <vt:lpstr>G110 FAQ’s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2020 CS&amp;TS Plan Connor McLoughlin</dc:title>
  <dc:creator>Connor McLoughlin</dc:creator>
  <cp:lastModifiedBy>Peter Bloem</cp:lastModifiedBy>
  <cp:revision>69</cp:revision>
  <dcterms:created xsi:type="dcterms:W3CDTF">2020-03-05T10:08:33Z</dcterms:created>
  <dcterms:modified xsi:type="dcterms:W3CDTF">2020-05-14T10:43:11Z</dcterms:modified>
</cp:coreProperties>
</file>